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8" r:id="rId4"/>
  </p:sldMasterIdLst>
  <p:notesMasterIdLst>
    <p:notesMasterId r:id="rId32"/>
  </p:notesMasterIdLst>
  <p:sldIdLst>
    <p:sldId id="3825" r:id="rId5"/>
    <p:sldId id="3826" r:id="rId6"/>
    <p:sldId id="3827" r:id="rId7"/>
    <p:sldId id="3828" r:id="rId8"/>
    <p:sldId id="3836" r:id="rId9"/>
    <p:sldId id="3835" r:id="rId10"/>
    <p:sldId id="3837" r:id="rId11"/>
    <p:sldId id="3838" r:id="rId12"/>
    <p:sldId id="3839" r:id="rId13"/>
    <p:sldId id="3841" r:id="rId14"/>
    <p:sldId id="3842" r:id="rId15"/>
    <p:sldId id="3849" r:id="rId16"/>
    <p:sldId id="3840" r:id="rId17"/>
    <p:sldId id="3844" r:id="rId18"/>
    <p:sldId id="3845" r:id="rId19"/>
    <p:sldId id="3846" r:id="rId20"/>
    <p:sldId id="3847" r:id="rId21"/>
    <p:sldId id="3848" r:id="rId22"/>
    <p:sldId id="3843" r:id="rId23"/>
    <p:sldId id="3850" r:id="rId24"/>
    <p:sldId id="3851" r:id="rId25"/>
    <p:sldId id="3852" r:id="rId26"/>
    <p:sldId id="3853" r:id="rId27"/>
    <p:sldId id="3854" r:id="rId28"/>
    <p:sldId id="3855" r:id="rId29"/>
    <p:sldId id="3856" r:id="rId30"/>
    <p:sldId id="383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58" autoAdjust="0"/>
    <p:restoredTop sz="94700"/>
  </p:normalViewPr>
  <p:slideViewPr>
    <p:cSldViewPr snapToGrid="0">
      <p:cViewPr varScale="1">
        <p:scale>
          <a:sx n="110" d="100"/>
          <a:sy n="110" d="100"/>
        </p:scale>
        <p:origin x="200" y="59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1/29/23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Northwind Insight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Faddli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Lindra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Wibowo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EA2D1-79AF-51BB-F5B6-F5253703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243" y="1087602"/>
            <a:ext cx="1655598" cy="16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Kota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Pembelian</a:t>
            </a:r>
            <a:r>
              <a:rPr lang="en-US" dirty="0"/>
              <a:t> </a:t>
            </a:r>
            <a:r>
              <a:rPr lang="en-US" dirty="0" err="1"/>
              <a:t>Terbanyak</a:t>
            </a:r>
            <a:r>
              <a:rPr lang="en-US" dirty="0"/>
              <a:t> </a:t>
            </a: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Orders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  <a:p>
            <a:r>
              <a:rPr lang="en-US" dirty="0" err="1"/>
              <a:t>Tabel</a:t>
            </a:r>
            <a:r>
              <a:rPr lang="en-US" dirty="0"/>
              <a:t> Customers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93783" y="194270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10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3625041-0A1A-7CD8-8A55-181C803A24E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682837" y="2476138"/>
            <a:ext cx="6672552" cy="3263430"/>
          </a:xfrm>
        </p:spPr>
      </p:pic>
    </p:spTree>
    <p:extLst>
      <p:ext uri="{BB962C8B-B14F-4D97-AF65-F5344CB8AC3E}">
        <p14:creationId xmlns:p14="http://schemas.microsoft.com/office/powerpoint/2010/main" val="1613448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11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77CA34-756C-8A41-EBD4-7F6809AAE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0106" y="1183340"/>
            <a:ext cx="9835563" cy="4303059"/>
          </a:xfrm>
        </p:spPr>
      </p:pic>
    </p:spTree>
    <p:extLst>
      <p:ext uri="{BB962C8B-B14F-4D97-AF65-F5344CB8AC3E}">
        <p14:creationId xmlns:p14="http://schemas.microsoft.com/office/powerpoint/2010/main" val="623427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12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Pada </a:t>
            </a:r>
            <a:r>
              <a:rPr lang="en-US" sz="2200" dirty="0" err="1"/>
              <a:t>tahun</a:t>
            </a:r>
            <a:r>
              <a:rPr lang="en-US" sz="2200" dirty="0"/>
              <a:t> 1997 </a:t>
            </a:r>
            <a:r>
              <a:rPr lang="en-US" sz="2200" dirty="0" err="1"/>
              <a:t>kota</a:t>
            </a:r>
            <a:r>
              <a:rPr lang="en-US" sz="2200" dirty="0"/>
              <a:t> yang </a:t>
            </a:r>
            <a:r>
              <a:rPr lang="en-US" sz="2200" dirty="0" err="1"/>
              <a:t>melakukan</a:t>
            </a:r>
            <a:r>
              <a:rPr lang="en-US" sz="2200" dirty="0"/>
              <a:t>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terbanyak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Cunewalde</a:t>
            </a:r>
            <a:r>
              <a:rPr lang="en-US" sz="2200" dirty="0"/>
              <a:t>, Germany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pembelian</a:t>
            </a:r>
            <a:r>
              <a:rPr lang="en-US" sz="2200" dirty="0"/>
              <a:t> 61109 USD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pemesanan</a:t>
            </a:r>
            <a:r>
              <a:rPr lang="en-US" sz="2200" dirty="0"/>
              <a:t> 44 kali, </a:t>
            </a:r>
            <a:r>
              <a:rPr lang="en-US" sz="2200" dirty="0" err="1"/>
              <a:t>disusul</a:t>
            </a:r>
            <a:r>
              <a:rPr lang="en-US" sz="2200" dirty="0"/>
              <a:t> oleh Kota Boise, USA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pemesanan</a:t>
            </a:r>
            <a:r>
              <a:rPr lang="en-US" sz="2200" dirty="0"/>
              <a:t> 64 kali dan total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sedikit</a:t>
            </a:r>
            <a:r>
              <a:rPr lang="en-US" sz="2200" dirty="0"/>
              <a:t> </a:t>
            </a:r>
            <a:r>
              <a:rPr lang="en-US" sz="2200" dirty="0" err="1"/>
              <a:t>dibandingkan</a:t>
            </a:r>
            <a:r>
              <a:rPr lang="en-US" sz="2200" dirty="0"/>
              <a:t> </a:t>
            </a:r>
            <a:r>
              <a:rPr lang="en-US" sz="2200" dirty="0" err="1"/>
              <a:t>Cunewalde</a:t>
            </a:r>
            <a:r>
              <a:rPr lang="en-US" sz="2200" dirty="0"/>
              <a:t> </a:t>
            </a:r>
            <a:r>
              <a:rPr lang="en-US" sz="2200" dirty="0" err="1"/>
              <a:t>yaitu</a:t>
            </a:r>
            <a:r>
              <a:rPr lang="en-US" sz="2200" dirty="0"/>
              <a:t> 57713 USD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43253" y="3104439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Karena target pasar yang </a:t>
            </a:r>
            <a:r>
              <a:rPr lang="en-US" sz="2200" dirty="0" err="1"/>
              <a:t>semakin</a:t>
            </a:r>
            <a:r>
              <a:rPr lang="en-US" sz="2200" dirty="0"/>
              <a:t> </a:t>
            </a:r>
            <a:r>
              <a:rPr lang="en-US" sz="2200" dirty="0" err="1"/>
              <a:t>besar</a:t>
            </a:r>
            <a:r>
              <a:rPr lang="en-US" sz="2200" dirty="0"/>
              <a:t>,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seharusnya</a:t>
            </a:r>
            <a:r>
              <a:rPr lang="en-US" sz="2200" dirty="0"/>
              <a:t> </a:t>
            </a:r>
            <a:r>
              <a:rPr lang="en-US" sz="2200" dirty="0" err="1"/>
              <a:t>bisa</a:t>
            </a:r>
            <a:r>
              <a:rPr lang="en-US" sz="2200" dirty="0"/>
              <a:t> </a:t>
            </a:r>
            <a:r>
              <a:rPr lang="en-US" sz="2200" dirty="0" err="1"/>
              <a:t>membuka</a:t>
            </a:r>
            <a:r>
              <a:rPr lang="en-US" sz="2200" dirty="0"/>
              <a:t> </a:t>
            </a:r>
            <a:r>
              <a:rPr lang="en-US" sz="2200" dirty="0" err="1"/>
              <a:t>cabang</a:t>
            </a:r>
            <a:r>
              <a:rPr lang="en-US" sz="2200" dirty="0"/>
              <a:t> </a:t>
            </a:r>
            <a:r>
              <a:rPr lang="en-US" sz="2200" dirty="0" err="1"/>
              <a:t>penjualan</a:t>
            </a:r>
            <a:r>
              <a:rPr lang="en-US" sz="2200" dirty="0"/>
              <a:t> </a:t>
            </a:r>
            <a:r>
              <a:rPr lang="en-US" sz="2200" dirty="0" err="1"/>
              <a:t>sehingga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menjangkau</a:t>
            </a:r>
            <a:r>
              <a:rPr lang="en-US" sz="2200" dirty="0"/>
              <a:t> </a:t>
            </a:r>
            <a:r>
              <a:rPr lang="en-US" sz="2200" dirty="0" err="1"/>
              <a:t>pelanggan</a:t>
            </a:r>
            <a:r>
              <a:rPr lang="en-US" sz="2200" dirty="0"/>
              <a:t> yang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besar</a:t>
            </a:r>
            <a:r>
              <a:rPr lang="en-US" sz="2200" dirty="0"/>
              <a:t> </a:t>
            </a:r>
            <a:r>
              <a:rPr lang="en-US" sz="2200" dirty="0" err="1"/>
              <a:t>lagi</a:t>
            </a:r>
            <a:r>
              <a:rPr lang="en-US" sz="2200" dirty="0"/>
              <a:t>.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daerah</a:t>
            </a:r>
            <a:r>
              <a:rPr lang="en-US" sz="2200" dirty="0"/>
              <a:t> yang </a:t>
            </a:r>
            <a:r>
              <a:rPr lang="en-US" sz="2200" dirty="0" err="1"/>
              <a:t>memiliki</a:t>
            </a:r>
            <a:r>
              <a:rPr lang="en-US" sz="2200" dirty="0"/>
              <a:t> </a:t>
            </a:r>
            <a:r>
              <a:rPr lang="en-US" sz="2200" dirty="0" err="1"/>
              <a:t>pemesanan</a:t>
            </a:r>
            <a:r>
              <a:rPr lang="en-US" sz="2200" dirty="0"/>
              <a:t> yang </a:t>
            </a:r>
            <a:r>
              <a:rPr lang="en-US" sz="2200" dirty="0" err="1"/>
              <a:t>dibawah</a:t>
            </a:r>
            <a:r>
              <a:rPr lang="en-US" sz="2200" dirty="0"/>
              <a:t> </a:t>
            </a:r>
            <a:r>
              <a:rPr lang="en-US" sz="2200" dirty="0" err="1"/>
              <a:t>standar</a:t>
            </a:r>
            <a:r>
              <a:rPr lang="en-US" sz="2200" dirty="0"/>
              <a:t> </a:t>
            </a:r>
            <a:r>
              <a:rPr lang="en-US" sz="2200" dirty="0" err="1"/>
              <a:t>pihak</a:t>
            </a:r>
            <a:r>
              <a:rPr lang="en-US" sz="2200" dirty="0"/>
              <a:t> marketing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gencar</a:t>
            </a:r>
            <a:r>
              <a:rPr lang="en-US" sz="2200" dirty="0"/>
              <a:t> </a:t>
            </a:r>
            <a:r>
              <a:rPr lang="en-US" sz="2200" dirty="0" err="1"/>
              <a:t>lagi</a:t>
            </a:r>
            <a:r>
              <a:rPr lang="en-US" sz="2200" dirty="0"/>
              <a:t> </a:t>
            </a:r>
            <a:r>
              <a:rPr lang="en-US" sz="2200" dirty="0" err="1"/>
              <a:t>melakukan</a:t>
            </a:r>
            <a:r>
              <a:rPr lang="en-US" sz="2200" dirty="0"/>
              <a:t> proses </a:t>
            </a:r>
            <a:r>
              <a:rPr lang="en-US" sz="2200" dirty="0" err="1"/>
              <a:t>pengiklanan</a:t>
            </a:r>
            <a:r>
              <a:rPr lang="en-US" sz="2200" dirty="0"/>
              <a:t> </a:t>
            </a:r>
            <a:r>
              <a:rPr lang="en-US" sz="2200" dirty="0" err="1"/>
              <a:t>produk-produk</a:t>
            </a:r>
            <a:r>
              <a:rPr lang="en-US" sz="2200" dirty="0"/>
              <a:t> </a:t>
            </a:r>
            <a:r>
              <a:rPr lang="en-US" sz="2200" dirty="0" err="1"/>
              <a:t>mereka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1604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68013"/>
            <a:ext cx="5559552" cy="1626974"/>
          </a:xfrm>
        </p:spPr>
        <p:txBody>
          <a:bodyPr>
            <a:normAutofit/>
          </a:bodyPr>
          <a:lstStyle/>
          <a:p>
            <a:r>
              <a:rPr lang="en-US" dirty="0"/>
              <a:t>Supplier 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804722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Stock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Hampir</a:t>
            </a:r>
            <a:r>
              <a:rPr lang="en-US" dirty="0"/>
              <a:t> </a:t>
            </a:r>
            <a:r>
              <a:rPr lang="en-US" dirty="0" err="1"/>
              <a:t>Habis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Products</a:t>
            </a:r>
          </a:p>
          <a:p>
            <a:r>
              <a:rPr lang="en-US" dirty="0" err="1"/>
              <a:t>Tabel</a:t>
            </a:r>
            <a:r>
              <a:rPr lang="en-US" dirty="0"/>
              <a:t> Suppliers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93783" y="194270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14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6E59582-000B-0C06-45DA-665356FA62A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30629" y="2505076"/>
            <a:ext cx="6845542" cy="3590462"/>
          </a:xfrm>
        </p:spPr>
      </p:pic>
    </p:spTree>
    <p:extLst>
      <p:ext uri="{BB962C8B-B14F-4D97-AF65-F5344CB8AC3E}">
        <p14:creationId xmlns:p14="http://schemas.microsoft.com/office/powerpoint/2010/main" val="188425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115879"/>
            <a:ext cx="11200559" cy="63335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Hasil </a:t>
            </a:r>
            <a:r>
              <a:rPr lang="en-US" sz="3600" dirty="0" err="1"/>
              <a:t>Analisis</a:t>
            </a:r>
            <a:endParaRPr lang="en-US" sz="36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15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EB0EB2-7E43-71E2-37FD-0E5922D2F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7846" y="740745"/>
            <a:ext cx="8004354" cy="6001376"/>
          </a:xfrm>
        </p:spPr>
      </p:pic>
    </p:spTree>
    <p:extLst>
      <p:ext uri="{BB962C8B-B14F-4D97-AF65-F5344CB8AC3E}">
        <p14:creationId xmlns:p14="http://schemas.microsoft.com/office/powerpoint/2010/main" val="3558186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16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Pada </a:t>
            </a:r>
            <a:r>
              <a:rPr lang="en-US" sz="2200" dirty="0" err="1"/>
              <a:t>hasil</a:t>
            </a:r>
            <a:r>
              <a:rPr lang="en-US" sz="2200" dirty="0"/>
              <a:t> query </a:t>
            </a:r>
            <a:r>
              <a:rPr lang="en-US" sz="2200" dirty="0" err="1"/>
              <a:t>menunjukkan</a:t>
            </a:r>
            <a:r>
              <a:rPr lang="en-US" sz="2200" dirty="0"/>
              <a:t> </a:t>
            </a:r>
            <a:r>
              <a:rPr lang="en-US" sz="2200" dirty="0" err="1"/>
              <a:t>banyak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yang </a:t>
            </a:r>
            <a:r>
              <a:rPr lang="en-US" sz="2200" dirty="0" err="1"/>
              <a:t>sudah</a:t>
            </a:r>
            <a:r>
              <a:rPr lang="en-US" sz="2200" dirty="0"/>
              <a:t> </a:t>
            </a:r>
            <a:r>
              <a:rPr lang="en-US" sz="2200" dirty="0" err="1"/>
              <a:t>habis</a:t>
            </a:r>
            <a:r>
              <a:rPr lang="en-US" sz="2200" dirty="0"/>
              <a:t> </a:t>
            </a:r>
            <a:r>
              <a:rPr lang="en-US" sz="2200" dirty="0" err="1"/>
              <a:t>tetapi</a:t>
            </a:r>
            <a:r>
              <a:rPr lang="en-US" sz="2200" dirty="0"/>
              <a:t> </a:t>
            </a:r>
            <a:r>
              <a:rPr lang="en-US" sz="2200" dirty="0" err="1"/>
              <a:t>permintaan</a:t>
            </a:r>
            <a:r>
              <a:rPr lang="en-US" sz="2200" dirty="0"/>
              <a:t> </a:t>
            </a:r>
            <a:r>
              <a:rPr lang="en-US" sz="2200" dirty="0" err="1"/>
              <a:t>pemesanan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yang </a:t>
            </a:r>
            <a:r>
              <a:rPr lang="en-US" sz="2200" dirty="0" err="1"/>
              <a:t>tinggi</a:t>
            </a:r>
            <a:r>
              <a:rPr lang="en-US" sz="2200" dirty="0"/>
              <a:t>. </a:t>
            </a:r>
            <a:r>
              <a:rPr lang="en-US" sz="2200" dirty="0" err="1"/>
              <a:t>Seperti</a:t>
            </a:r>
            <a:r>
              <a:rPr lang="en-US" sz="2200" dirty="0"/>
              <a:t> </a:t>
            </a:r>
            <a:r>
              <a:rPr lang="en-US" sz="2200" dirty="0" err="1"/>
              <a:t>contoh</a:t>
            </a:r>
            <a:r>
              <a:rPr lang="en-US" sz="2200" dirty="0"/>
              <a:t> </a:t>
            </a:r>
            <a:r>
              <a:rPr lang="en-US" sz="2200" dirty="0" err="1"/>
              <a:t>ProductID</a:t>
            </a:r>
            <a:r>
              <a:rPr lang="en-US" sz="2200" dirty="0"/>
              <a:t> 2, </a:t>
            </a:r>
            <a:r>
              <a:rPr lang="en-US" sz="2200" dirty="0" err="1"/>
              <a:t>stok</a:t>
            </a:r>
            <a:r>
              <a:rPr lang="en-US" sz="2200" dirty="0"/>
              <a:t> unit 17 </a:t>
            </a:r>
            <a:r>
              <a:rPr lang="en-US" sz="2200" dirty="0" err="1"/>
              <a:t>tetapi</a:t>
            </a:r>
            <a:r>
              <a:rPr lang="en-US" sz="2200" dirty="0"/>
              <a:t> </a:t>
            </a:r>
            <a:r>
              <a:rPr lang="en-US" sz="2200" dirty="0" err="1"/>
              <a:t>pemesanan</a:t>
            </a:r>
            <a:r>
              <a:rPr lang="en-US" sz="2200" dirty="0"/>
              <a:t> unit </a:t>
            </a:r>
            <a:r>
              <a:rPr lang="en-US" sz="2200" dirty="0" err="1"/>
              <a:t>ada</a:t>
            </a:r>
            <a:r>
              <a:rPr lang="en-US" sz="2200" dirty="0"/>
              <a:t> 40 </a:t>
            </a:r>
            <a:r>
              <a:rPr lang="en-US" sz="2200" dirty="0" err="1"/>
              <a:t>buah</a:t>
            </a:r>
            <a:r>
              <a:rPr lang="en-US" sz="2200" dirty="0"/>
              <a:t>. Hal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mengakibatkan</a:t>
            </a:r>
            <a:r>
              <a:rPr lang="en-US" sz="2200" dirty="0"/>
              <a:t> </a:t>
            </a:r>
            <a:r>
              <a:rPr lang="en-US" sz="2200" dirty="0" err="1"/>
              <a:t>terganggunya</a:t>
            </a:r>
            <a:r>
              <a:rPr lang="en-US" sz="2200" dirty="0"/>
              <a:t> proses </a:t>
            </a:r>
            <a:r>
              <a:rPr lang="en-US" sz="2200" dirty="0" err="1"/>
              <a:t>jual</a:t>
            </a:r>
            <a:r>
              <a:rPr lang="en-US" sz="2200" dirty="0"/>
              <a:t> </a:t>
            </a:r>
            <a:r>
              <a:rPr lang="en-US" sz="2200" dirty="0" err="1"/>
              <a:t>beli</a:t>
            </a:r>
            <a:r>
              <a:rPr lang="en-US" sz="2200" dirty="0"/>
              <a:t>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rantai</a:t>
            </a:r>
            <a:r>
              <a:rPr lang="en-US" sz="2200" dirty="0"/>
              <a:t> </a:t>
            </a:r>
            <a:r>
              <a:rPr lang="en-US" sz="2200" dirty="0" err="1"/>
              <a:t>pasok</a:t>
            </a:r>
            <a:r>
              <a:rPr lang="en-US" sz="2200" dirty="0"/>
              <a:t> yang </a:t>
            </a:r>
            <a:r>
              <a:rPr lang="en-US" sz="2200" dirty="0" err="1"/>
              <a:t>ada</a:t>
            </a:r>
            <a:r>
              <a:rPr lang="en-US" sz="2200" dirty="0"/>
              <a:t> di Northwind.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43253" y="3104439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 err="1"/>
              <a:t>Seharusnya</a:t>
            </a:r>
            <a:r>
              <a:rPr lang="en-US" sz="2200" dirty="0"/>
              <a:t>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memiliki</a:t>
            </a:r>
            <a:r>
              <a:rPr lang="en-US" sz="2200" dirty="0"/>
              <a:t> </a:t>
            </a:r>
            <a:r>
              <a:rPr lang="en-US" sz="2200" dirty="0" err="1"/>
              <a:t>sistem</a:t>
            </a:r>
            <a:r>
              <a:rPr lang="en-US" sz="2200" dirty="0"/>
              <a:t> yang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mengetahui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yang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habis</a:t>
            </a:r>
            <a:r>
              <a:rPr lang="en-US" sz="2200" dirty="0"/>
              <a:t> di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gudang</a:t>
            </a:r>
            <a:r>
              <a:rPr lang="en-US" sz="2200" dirty="0"/>
              <a:t> </a:t>
            </a:r>
            <a:r>
              <a:rPr lang="en-US" sz="2200" dirty="0" err="1"/>
              <a:t>tetapi</a:t>
            </a:r>
            <a:r>
              <a:rPr lang="en-US" sz="2200" dirty="0"/>
              <a:t> juga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melihat</a:t>
            </a:r>
            <a:r>
              <a:rPr lang="en-US" sz="2200" dirty="0"/>
              <a:t> </a:t>
            </a:r>
            <a:r>
              <a:rPr lang="en-US" sz="2200" dirty="0" err="1"/>
              <a:t>seberapa</a:t>
            </a:r>
            <a:r>
              <a:rPr lang="en-US" sz="2200" dirty="0"/>
              <a:t> </a:t>
            </a:r>
            <a:r>
              <a:rPr lang="en-US" sz="2200" dirty="0" err="1"/>
              <a:t>laku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tersebut</a:t>
            </a:r>
            <a:r>
              <a:rPr lang="en-US" sz="2200" dirty="0"/>
              <a:t> </a:t>
            </a:r>
            <a:r>
              <a:rPr lang="en-US" sz="2200" dirty="0" err="1"/>
              <a:t>sehingga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menumpuk</a:t>
            </a:r>
            <a:r>
              <a:rPr lang="en-US" sz="2200" dirty="0"/>
              <a:t> di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gudang</a:t>
            </a:r>
            <a:r>
              <a:rPr lang="en-US" sz="2200" dirty="0"/>
              <a:t> dan </a:t>
            </a:r>
            <a:r>
              <a:rPr lang="en-US" sz="2200" dirty="0" err="1"/>
              <a:t>rusak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699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Supplier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Terbanyak</a:t>
            </a:r>
            <a:r>
              <a:rPr lang="en-US" dirty="0"/>
              <a:t> </a:t>
            </a: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Products</a:t>
            </a:r>
          </a:p>
          <a:p>
            <a:r>
              <a:rPr lang="en-US" dirty="0" err="1"/>
              <a:t>Tabel</a:t>
            </a:r>
            <a:r>
              <a:rPr lang="en-US" dirty="0"/>
              <a:t> Suppliers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93783" y="194270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17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1739DED-64A5-0785-666C-D8762090F2A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6879" y="2505075"/>
            <a:ext cx="6785333" cy="3572340"/>
          </a:xfrm>
        </p:spPr>
      </p:pic>
    </p:spTree>
    <p:extLst>
      <p:ext uri="{BB962C8B-B14F-4D97-AF65-F5344CB8AC3E}">
        <p14:creationId xmlns:p14="http://schemas.microsoft.com/office/powerpoint/2010/main" val="581109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18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02F8C52-F77E-C4FC-D29D-E04573A3C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565" y="1244385"/>
            <a:ext cx="10156727" cy="4443568"/>
          </a:xfrm>
        </p:spPr>
      </p:pic>
    </p:spTree>
    <p:extLst>
      <p:ext uri="{BB962C8B-B14F-4D97-AF65-F5344CB8AC3E}">
        <p14:creationId xmlns:p14="http://schemas.microsoft.com/office/powerpoint/2010/main" val="3291711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19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Pada </a:t>
            </a:r>
            <a:r>
              <a:rPr lang="en-US" sz="2200" dirty="0" err="1"/>
              <a:t>tahun</a:t>
            </a:r>
            <a:r>
              <a:rPr lang="en-US" sz="2200" dirty="0"/>
              <a:t> 1997 </a:t>
            </a:r>
            <a:r>
              <a:rPr lang="en-US" sz="2200" dirty="0" err="1"/>
              <a:t>perusahaan</a:t>
            </a:r>
            <a:r>
              <a:rPr lang="en-US" sz="2200" dirty="0"/>
              <a:t> </a:t>
            </a:r>
            <a:r>
              <a:rPr lang="en-US" sz="2200" dirty="0" err="1"/>
              <a:t>ternama</a:t>
            </a:r>
            <a:r>
              <a:rPr lang="en-US" sz="2200" dirty="0"/>
              <a:t> </a:t>
            </a:r>
            <a:r>
              <a:rPr lang="en-US" sz="2200" dirty="0" err="1"/>
              <a:t>Plutzer</a:t>
            </a:r>
            <a:r>
              <a:rPr lang="en-US" sz="2200" dirty="0"/>
              <a:t> </a:t>
            </a:r>
            <a:r>
              <a:rPr lang="en-US" sz="2200" dirty="0" err="1"/>
              <a:t>Lebensmittelgroßmärkte</a:t>
            </a:r>
            <a:r>
              <a:rPr lang="en-US" sz="2200" dirty="0"/>
              <a:t> AG yang </a:t>
            </a:r>
            <a:r>
              <a:rPr lang="en-US" sz="2200" dirty="0" err="1"/>
              <a:t>melakukan</a:t>
            </a:r>
            <a:r>
              <a:rPr lang="en-US" sz="2200" dirty="0"/>
              <a:t> total </a:t>
            </a:r>
            <a:r>
              <a:rPr lang="en-US" sz="2200" dirty="0" err="1"/>
              <a:t>penjualan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terbanyak</a:t>
            </a:r>
            <a:r>
              <a:rPr lang="en-US" sz="2200" dirty="0"/>
              <a:t> </a:t>
            </a:r>
            <a:r>
              <a:rPr lang="en-US" sz="2200" dirty="0" err="1"/>
              <a:t>senilai</a:t>
            </a:r>
            <a:r>
              <a:rPr lang="en-US" sz="2200" dirty="0"/>
              <a:t> 66008 USD dan </a:t>
            </a:r>
            <a:r>
              <a:rPr lang="en-US" sz="2200" dirty="0" err="1"/>
              <a:t>diikuti</a:t>
            </a:r>
            <a:r>
              <a:rPr lang="en-US" sz="2200" dirty="0"/>
              <a:t> oleh Gai </a:t>
            </a:r>
            <a:r>
              <a:rPr lang="en-US" sz="2200" dirty="0" err="1"/>
              <a:t>pâturage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penjualan</a:t>
            </a:r>
            <a:r>
              <a:rPr lang="en-US" sz="2200" dirty="0"/>
              <a:t> 56280 USD. Supplier di </a:t>
            </a:r>
            <a:r>
              <a:rPr lang="en-US" sz="2200" dirty="0" err="1"/>
              <a:t>peringkat</a:t>
            </a:r>
            <a:r>
              <a:rPr lang="en-US" sz="2200" dirty="0"/>
              <a:t> </a:t>
            </a:r>
            <a:r>
              <a:rPr lang="en-US" sz="2200" dirty="0" err="1"/>
              <a:t>bawah</a:t>
            </a:r>
            <a:r>
              <a:rPr lang="en-US" sz="2200" dirty="0"/>
              <a:t> di </a:t>
            </a:r>
            <a:r>
              <a:rPr lang="en-US" sz="2200" dirty="0" err="1"/>
              <a:t>tempati</a:t>
            </a:r>
            <a:r>
              <a:rPr lang="en-US" sz="2200" dirty="0"/>
              <a:t> oleh </a:t>
            </a:r>
            <a:r>
              <a:rPr lang="en-US" sz="2200" dirty="0" err="1"/>
              <a:t>Refrescos</a:t>
            </a:r>
            <a:r>
              <a:rPr lang="en-US" sz="2200" dirty="0"/>
              <a:t> </a:t>
            </a:r>
            <a:r>
              <a:rPr lang="en-US" sz="2200" dirty="0" err="1"/>
              <a:t>Americanas</a:t>
            </a:r>
            <a:r>
              <a:rPr lang="en-US" sz="2200" dirty="0"/>
              <a:t> LTDA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penjualan</a:t>
            </a:r>
            <a:r>
              <a:rPr lang="en-US" sz="2200" dirty="0"/>
              <a:t> 1630 USD.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43253" y="3104439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Karena target pasar yang </a:t>
            </a:r>
            <a:r>
              <a:rPr lang="en-US" sz="2200" dirty="0" err="1"/>
              <a:t>semakin</a:t>
            </a:r>
            <a:r>
              <a:rPr lang="en-US" sz="2200" dirty="0"/>
              <a:t> </a:t>
            </a:r>
            <a:r>
              <a:rPr lang="en-US" sz="2200" dirty="0" err="1"/>
              <a:t>besar</a:t>
            </a:r>
            <a:r>
              <a:rPr lang="en-US" sz="2200" dirty="0"/>
              <a:t>,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bisa</a:t>
            </a:r>
            <a:r>
              <a:rPr lang="en-US" sz="2200" dirty="0"/>
              <a:t> </a:t>
            </a:r>
            <a:r>
              <a:rPr lang="en-US" sz="2200" dirty="0" err="1"/>
              <a:t>menjaga</a:t>
            </a:r>
            <a:r>
              <a:rPr lang="en-US" sz="2200" dirty="0"/>
              <a:t> </a:t>
            </a:r>
            <a:r>
              <a:rPr lang="en-US" sz="2200" dirty="0" err="1"/>
              <a:t>rantai</a:t>
            </a:r>
            <a:r>
              <a:rPr lang="en-US" sz="2200" dirty="0"/>
              <a:t> </a:t>
            </a:r>
            <a:r>
              <a:rPr lang="en-US" sz="2200" dirty="0" err="1"/>
              <a:t>pasok</a:t>
            </a:r>
            <a:r>
              <a:rPr lang="en-US" sz="2200" dirty="0"/>
              <a:t> agar </a:t>
            </a:r>
            <a:r>
              <a:rPr lang="en-US" sz="2200" dirty="0" err="1"/>
              <a:t>bisnis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berjalan</a:t>
            </a:r>
            <a:r>
              <a:rPr lang="en-US" sz="2200" dirty="0"/>
              <a:t> </a:t>
            </a:r>
            <a:r>
              <a:rPr lang="en-US" sz="2200" dirty="0" err="1"/>
              <a:t>lancar</a:t>
            </a:r>
            <a:r>
              <a:rPr lang="en-US" sz="2200" dirty="0"/>
              <a:t>. </a:t>
            </a:r>
            <a:r>
              <a:rPr lang="en-US" sz="2200" dirty="0" err="1"/>
              <a:t>Pihak</a:t>
            </a:r>
            <a:r>
              <a:rPr lang="en-US" sz="2200" dirty="0"/>
              <a:t> </a:t>
            </a:r>
            <a:r>
              <a:rPr lang="en-US" sz="2200" dirty="0" err="1"/>
              <a:t>nortwind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bisa</a:t>
            </a:r>
            <a:r>
              <a:rPr lang="en-US" sz="2200" dirty="0"/>
              <a:t> </a:t>
            </a:r>
            <a:r>
              <a:rPr lang="en-US" sz="2200" dirty="0" err="1"/>
              <a:t>menjaga</a:t>
            </a:r>
            <a:r>
              <a:rPr lang="en-US" sz="2200" dirty="0"/>
              <a:t> </a:t>
            </a:r>
            <a:r>
              <a:rPr lang="en-US" sz="2200" dirty="0" err="1"/>
              <a:t>harga</a:t>
            </a:r>
            <a:r>
              <a:rPr lang="en-US" sz="2200" dirty="0"/>
              <a:t> pasar yang </a:t>
            </a:r>
            <a:r>
              <a:rPr lang="en-US" sz="2200" dirty="0" err="1"/>
              <a:t>sedang</a:t>
            </a:r>
            <a:r>
              <a:rPr lang="en-US" sz="2200" dirty="0"/>
              <a:t> </a:t>
            </a:r>
            <a:r>
              <a:rPr lang="en-US" sz="2200" dirty="0" err="1"/>
              <a:t>berjalan</a:t>
            </a:r>
            <a:r>
              <a:rPr lang="en-US" sz="2200" dirty="0"/>
              <a:t>, </a:t>
            </a:r>
            <a:r>
              <a:rPr lang="en-US" sz="2200" dirty="0" err="1"/>
              <a:t>membayar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tepat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, dan </a:t>
            </a:r>
            <a:r>
              <a:rPr lang="en-US" sz="2200" dirty="0" err="1"/>
              <a:t>menyesuaikan</a:t>
            </a:r>
            <a:r>
              <a:rPr lang="en-US" sz="2200" dirty="0"/>
              <a:t>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jadwal</a:t>
            </a:r>
            <a:r>
              <a:rPr lang="en-US" sz="2200" dirty="0"/>
              <a:t> </a:t>
            </a:r>
            <a:r>
              <a:rPr lang="en-US" sz="2200" dirty="0" err="1"/>
              <a:t>produksi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131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7724" y="1527048"/>
            <a:ext cx="6046076" cy="3931920"/>
          </a:xfrm>
        </p:spPr>
        <p:txBody>
          <a:bodyPr/>
          <a:lstStyle/>
          <a:p>
            <a:r>
              <a:rPr lang="en-US" sz="3200" dirty="0"/>
              <a:t>Customer Analysis</a:t>
            </a:r>
          </a:p>
          <a:p>
            <a:r>
              <a:rPr lang="en-US" sz="3200" dirty="0"/>
              <a:t>Supplier Analysis</a:t>
            </a:r>
          </a:p>
          <a:p>
            <a:r>
              <a:rPr lang="en-US" sz="3200" dirty="0"/>
              <a:t>Product Analysis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68013"/>
            <a:ext cx="5559552" cy="1626974"/>
          </a:xfrm>
        </p:spPr>
        <p:txBody>
          <a:bodyPr>
            <a:normAutofit/>
          </a:bodyPr>
          <a:lstStyle/>
          <a:p>
            <a:r>
              <a:rPr lang="en-US" sz="6000" dirty="0"/>
              <a:t>Product Analysis</a:t>
            </a:r>
          </a:p>
        </p:txBody>
      </p:sp>
    </p:spTree>
    <p:extLst>
      <p:ext uri="{BB962C8B-B14F-4D97-AF65-F5344CB8AC3E}">
        <p14:creationId xmlns:p14="http://schemas.microsoft.com/office/powerpoint/2010/main" val="4115252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</a:t>
            </a:r>
            <a:r>
              <a:rPr lang="en-US" dirty="0" err="1"/>
              <a:t>Terlaris</a:t>
            </a:r>
            <a:br>
              <a:rPr lang="en-US" dirty="0"/>
            </a:br>
            <a:r>
              <a:rPr lang="en-US" dirty="0"/>
              <a:t> </a:t>
            </a: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Products</a:t>
            </a:r>
          </a:p>
          <a:p>
            <a:r>
              <a:rPr lang="en-US" dirty="0" err="1"/>
              <a:t>Tabel</a:t>
            </a:r>
            <a:r>
              <a:rPr lang="en-US" dirty="0"/>
              <a:t> Categories</a:t>
            </a:r>
          </a:p>
          <a:p>
            <a:r>
              <a:rPr lang="en-US" dirty="0" err="1"/>
              <a:t>Tabel</a:t>
            </a:r>
            <a:r>
              <a:rPr lang="en-US" dirty="0"/>
              <a:t> Orders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74185" y="174548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21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894D46B-BD87-0C24-2643-827842446A9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73939" y="2182867"/>
            <a:ext cx="6158920" cy="4090139"/>
          </a:xfrm>
        </p:spPr>
      </p:pic>
    </p:spTree>
    <p:extLst>
      <p:ext uri="{BB962C8B-B14F-4D97-AF65-F5344CB8AC3E}">
        <p14:creationId xmlns:p14="http://schemas.microsoft.com/office/powerpoint/2010/main" val="2270058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22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341B1E-FF73-617E-9270-5A7409FAA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2650" y="1039326"/>
            <a:ext cx="10266697" cy="4491680"/>
          </a:xfrm>
        </p:spPr>
      </p:pic>
    </p:spTree>
    <p:extLst>
      <p:ext uri="{BB962C8B-B14F-4D97-AF65-F5344CB8AC3E}">
        <p14:creationId xmlns:p14="http://schemas.microsoft.com/office/powerpoint/2010/main" val="2539775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23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400" dirty="0" err="1"/>
              <a:t>Kategori</a:t>
            </a:r>
            <a:r>
              <a:rPr lang="en-US" sz="2400" dirty="0"/>
              <a:t> </a:t>
            </a:r>
            <a:r>
              <a:rPr lang="en-US" sz="2400" dirty="0" err="1"/>
              <a:t>produk</a:t>
            </a:r>
            <a:r>
              <a:rPr lang="en-US" sz="2400" dirty="0"/>
              <a:t> yang </a:t>
            </a:r>
            <a:r>
              <a:rPr lang="en-US" sz="2400" dirty="0" err="1"/>
              <a:t>memiliki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</a:t>
            </a:r>
            <a:r>
              <a:rPr lang="en-US" sz="2400" dirty="0" err="1"/>
              <a:t>terbanyak</a:t>
            </a:r>
            <a:r>
              <a:rPr lang="en-US" sz="2400" dirty="0"/>
              <a:t> </a:t>
            </a:r>
            <a:r>
              <a:rPr lang="en-US" sz="2400" dirty="0" err="1"/>
              <a:t>adalah</a:t>
            </a:r>
            <a:r>
              <a:rPr lang="en-US" sz="2400" dirty="0"/>
              <a:t> Dairy Products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115387 USD dan </a:t>
            </a:r>
            <a:r>
              <a:rPr lang="en-US" sz="2400" dirty="0" err="1"/>
              <a:t>diikuti</a:t>
            </a:r>
            <a:r>
              <a:rPr lang="en-US" sz="2400" dirty="0"/>
              <a:t> oleh Beverages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103924 USD. </a:t>
            </a:r>
            <a:r>
              <a:rPr lang="en-US" sz="2400" dirty="0" err="1"/>
              <a:t>Kategori</a:t>
            </a:r>
            <a:r>
              <a:rPr lang="en-US" sz="2400" dirty="0"/>
              <a:t> di </a:t>
            </a:r>
            <a:r>
              <a:rPr lang="en-US" sz="2400" dirty="0" err="1"/>
              <a:t>peringkat</a:t>
            </a:r>
            <a:r>
              <a:rPr lang="en-US" sz="2400" dirty="0"/>
              <a:t> </a:t>
            </a:r>
            <a:r>
              <a:rPr lang="en-US" sz="2400" dirty="0" err="1"/>
              <a:t>bawah</a:t>
            </a:r>
            <a:r>
              <a:rPr lang="en-US" sz="2400" dirty="0"/>
              <a:t> di </a:t>
            </a:r>
            <a:r>
              <a:rPr lang="en-US" sz="2400" dirty="0" err="1"/>
              <a:t>tempati</a:t>
            </a:r>
            <a:r>
              <a:rPr lang="en-US" sz="2400" dirty="0"/>
              <a:t> oleh Produce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54940 USD.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43253" y="3104439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Karena target pasar yang </a:t>
            </a:r>
            <a:r>
              <a:rPr lang="en-US" sz="2200" dirty="0" err="1"/>
              <a:t>semakin</a:t>
            </a:r>
            <a:r>
              <a:rPr lang="en-US" sz="2200" dirty="0"/>
              <a:t> </a:t>
            </a:r>
            <a:r>
              <a:rPr lang="en-US" sz="2200" dirty="0" err="1"/>
              <a:t>besar</a:t>
            </a:r>
            <a:r>
              <a:rPr lang="en-US" sz="2200" dirty="0"/>
              <a:t>,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bisa</a:t>
            </a:r>
            <a:r>
              <a:rPr lang="en-US" sz="2200" dirty="0"/>
              <a:t> </a:t>
            </a:r>
            <a:r>
              <a:rPr lang="en-US" sz="2200" dirty="0" err="1"/>
              <a:t>menambah</a:t>
            </a:r>
            <a:r>
              <a:rPr lang="en-US" sz="2200" dirty="0"/>
              <a:t> </a:t>
            </a:r>
            <a:r>
              <a:rPr lang="en-US" sz="2200" dirty="0" err="1"/>
              <a:t>jenis</a:t>
            </a:r>
            <a:r>
              <a:rPr lang="en-US" sz="2200" dirty="0"/>
              <a:t> </a:t>
            </a:r>
            <a:r>
              <a:rPr lang="en-US" sz="2200" dirty="0" err="1"/>
              <a:t>kategori</a:t>
            </a:r>
            <a:r>
              <a:rPr lang="en-US" sz="2200" dirty="0"/>
              <a:t> per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serta</a:t>
            </a:r>
            <a:r>
              <a:rPr lang="en-US" sz="2200" dirty="0"/>
              <a:t> </a:t>
            </a:r>
            <a:r>
              <a:rPr lang="en-US" sz="2200" dirty="0" err="1"/>
              <a:t>membuat</a:t>
            </a:r>
            <a:r>
              <a:rPr lang="en-US" sz="2200" dirty="0"/>
              <a:t> </a:t>
            </a:r>
            <a:r>
              <a:rPr lang="en-US" sz="2200" dirty="0" err="1"/>
              <a:t>iklan</a:t>
            </a:r>
            <a:r>
              <a:rPr lang="en-US" sz="2200" dirty="0"/>
              <a:t> yang </a:t>
            </a:r>
            <a:r>
              <a:rPr lang="en-US" sz="2200" dirty="0" err="1"/>
              <a:t>menarik</a:t>
            </a:r>
            <a:r>
              <a:rPr lang="en-US" sz="2200" dirty="0"/>
              <a:t> </a:t>
            </a:r>
            <a:r>
              <a:rPr lang="en-US" sz="2200" dirty="0" err="1"/>
              <a:t>minat</a:t>
            </a:r>
            <a:r>
              <a:rPr lang="en-US" sz="2200" dirty="0"/>
              <a:t> </a:t>
            </a:r>
            <a:r>
              <a:rPr lang="en-US" sz="2200" dirty="0" err="1"/>
              <a:t>pelanggan</a:t>
            </a:r>
            <a:r>
              <a:rPr lang="en-US" sz="2200" dirty="0"/>
              <a:t> dan </a:t>
            </a:r>
            <a:r>
              <a:rPr lang="en-US" sz="2200" dirty="0" err="1"/>
              <a:t>melakukan</a:t>
            </a:r>
            <a:r>
              <a:rPr lang="en-US" sz="2200" dirty="0"/>
              <a:t> </a:t>
            </a:r>
            <a:r>
              <a:rPr lang="en-US" sz="2200" dirty="0" err="1"/>
              <a:t>pengelompokan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 </a:t>
            </a:r>
            <a:r>
              <a:rPr lang="en-US" sz="2200" dirty="0" err="1"/>
              <a:t>tertentu</a:t>
            </a:r>
            <a:r>
              <a:rPr lang="en-US" sz="2200" dirty="0"/>
              <a:t> </a:t>
            </a:r>
            <a:r>
              <a:rPr lang="en-US" sz="2200" dirty="0" err="1"/>
              <a:t>berdasarakan</a:t>
            </a:r>
            <a:r>
              <a:rPr lang="en-US" sz="2200" dirty="0"/>
              <a:t> </a:t>
            </a:r>
            <a:r>
              <a:rPr lang="en-US" sz="2200" dirty="0" err="1"/>
              <a:t>kategori</a:t>
            </a:r>
            <a:r>
              <a:rPr lang="en-US" sz="2200" dirty="0"/>
              <a:t> </a:t>
            </a:r>
            <a:r>
              <a:rPr lang="en-US" sz="2200" dirty="0" err="1"/>
              <a:t>produk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1107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</a:t>
            </a:r>
            <a:r>
              <a:rPr lang="en-US" dirty="0" err="1"/>
              <a:t>Terlaris</a:t>
            </a:r>
            <a:br>
              <a:rPr lang="en-US" dirty="0"/>
            </a:b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Products</a:t>
            </a:r>
          </a:p>
          <a:p>
            <a:r>
              <a:rPr lang="en-US" dirty="0" err="1"/>
              <a:t>Tabel</a:t>
            </a:r>
            <a:r>
              <a:rPr lang="en-US" dirty="0"/>
              <a:t> Orders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74185" y="174548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24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50705468-421A-7C9A-B2D8-DE0055F2590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50703" y="2304934"/>
            <a:ext cx="6781912" cy="3737399"/>
          </a:xfrm>
        </p:spPr>
      </p:pic>
    </p:spTree>
    <p:extLst>
      <p:ext uri="{BB962C8B-B14F-4D97-AF65-F5344CB8AC3E}">
        <p14:creationId xmlns:p14="http://schemas.microsoft.com/office/powerpoint/2010/main" val="4285766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25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B818C03-3CFD-D1DA-8D48-2DC78062F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5681" y="904053"/>
            <a:ext cx="10360635" cy="4532778"/>
          </a:xfrm>
        </p:spPr>
      </p:pic>
    </p:spTree>
    <p:extLst>
      <p:ext uri="{BB962C8B-B14F-4D97-AF65-F5344CB8AC3E}">
        <p14:creationId xmlns:p14="http://schemas.microsoft.com/office/powerpoint/2010/main" val="3403389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26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400" dirty="0" err="1"/>
              <a:t>Produk</a:t>
            </a:r>
            <a:r>
              <a:rPr lang="en-US" sz="2400" dirty="0"/>
              <a:t> yang </a:t>
            </a:r>
            <a:r>
              <a:rPr lang="en-US" sz="2400" dirty="0" err="1"/>
              <a:t>memiliki</a:t>
            </a:r>
            <a:r>
              <a:rPr lang="en-US" sz="2400" dirty="0"/>
              <a:t> total </a:t>
            </a:r>
            <a:r>
              <a:rPr lang="en-US" sz="2400" dirty="0" err="1"/>
              <a:t>pemesanan</a:t>
            </a:r>
            <a:r>
              <a:rPr lang="en-US" sz="2400" dirty="0"/>
              <a:t> </a:t>
            </a:r>
            <a:r>
              <a:rPr lang="en-US" sz="2400" dirty="0" err="1"/>
              <a:t>terbanyak</a:t>
            </a:r>
            <a:r>
              <a:rPr lang="en-US" sz="2400" dirty="0"/>
              <a:t> </a:t>
            </a:r>
            <a:r>
              <a:rPr lang="en-US" sz="2400" dirty="0" err="1"/>
              <a:t>adalah</a:t>
            </a:r>
            <a:r>
              <a:rPr lang="en-US" sz="2400" dirty="0"/>
              <a:t> Gnocchi di </a:t>
            </a:r>
            <a:r>
              <a:rPr lang="en-US" sz="2400" dirty="0" err="1"/>
              <a:t>nonna</a:t>
            </a:r>
            <a:r>
              <a:rPr lang="en-US" sz="2400" dirty="0"/>
              <a:t> Alice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pemesanan</a:t>
            </a:r>
            <a:r>
              <a:rPr lang="en-US" sz="2400" dirty="0"/>
              <a:t> 33 unit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 32604 USD dan </a:t>
            </a:r>
            <a:r>
              <a:rPr lang="en-US" sz="2400" dirty="0" err="1"/>
              <a:t>diikuti</a:t>
            </a:r>
            <a:r>
              <a:rPr lang="en-US" sz="2400" dirty="0"/>
              <a:t> oleh Raclette </a:t>
            </a:r>
            <a:r>
              <a:rPr lang="en-US" sz="2400" dirty="0" err="1"/>
              <a:t>Courdavault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pemesanan</a:t>
            </a:r>
            <a:r>
              <a:rPr lang="en-US" sz="2400" dirty="0"/>
              <a:t> 31 unit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penjualan</a:t>
            </a:r>
            <a:r>
              <a:rPr lang="en-US" sz="2400" dirty="0"/>
              <a:t> 35775 USD. </a:t>
            </a:r>
            <a:r>
              <a:rPr lang="en-US" sz="2400" dirty="0" err="1"/>
              <a:t>Produk</a:t>
            </a:r>
            <a:r>
              <a:rPr lang="en-US" sz="2400" dirty="0"/>
              <a:t> yang </a:t>
            </a:r>
            <a:r>
              <a:rPr lang="en-US" sz="2400" dirty="0" err="1"/>
              <a:t>memiliki</a:t>
            </a:r>
            <a:r>
              <a:rPr lang="en-US" sz="2400" dirty="0"/>
              <a:t> total </a:t>
            </a:r>
            <a:r>
              <a:rPr lang="en-US" sz="2400" dirty="0" err="1"/>
              <a:t>pemesanan</a:t>
            </a:r>
            <a:r>
              <a:rPr lang="en-US" sz="2400" dirty="0"/>
              <a:t> </a:t>
            </a:r>
            <a:r>
              <a:rPr lang="en-US" sz="2400" dirty="0" err="1"/>
              <a:t>terbawah</a:t>
            </a:r>
            <a:r>
              <a:rPr lang="en-US" sz="2400" dirty="0"/>
              <a:t> </a:t>
            </a:r>
            <a:r>
              <a:rPr lang="en-US" sz="2400" dirty="0" err="1"/>
              <a:t>adalah</a:t>
            </a:r>
            <a:r>
              <a:rPr lang="en-US" sz="2400" dirty="0"/>
              <a:t> Grandma's Boysenberry Spread Produce </a:t>
            </a:r>
            <a:r>
              <a:rPr lang="en-US" sz="2400" dirty="0" err="1"/>
              <a:t>dengan</a:t>
            </a:r>
            <a:r>
              <a:rPr lang="en-US" sz="2400" dirty="0"/>
              <a:t> total </a:t>
            </a:r>
            <a:r>
              <a:rPr lang="en-US" sz="2400" dirty="0" err="1"/>
              <a:t>pemesanan</a:t>
            </a:r>
            <a:r>
              <a:rPr lang="en-US" sz="2400" dirty="0"/>
              <a:t>  2 unit.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54404" y="3390457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 err="1"/>
              <a:t>Produk</a:t>
            </a:r>
            <a:r>
              <a:rPr lang="en-US" sz="2200" dirty="0"/>
              <a:t> yang </a:t>
            </a:r>
            <a:r>
              <a:rPr lang="en-US" sz="2200" dirty="0" err="1"/>
              <a:t>kurang</a:t>
            </a:r>
            <a:r>
              <a:rPr lang="en-US" sz="2200" dirty="0"/>
              <a:t> </a:t>
            </a:r>
            <a:r>
              <a:rPr lang="en-US" sz="2200" dirty="0" err="1"/>
              <a:t>laris</a:t>
            </a:r>
            <a:r>
              <a:rPr lang="en-US" sz="2200" dirty="0"/>
              <a:t> </a:t>
            </a:r>
            <a:r>
              <a:rPr lang="en-US" sz="2200" dirty="0" err="1"/>
              <a:t>dipasaran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diberi</a:t>
            </a:r>
            <a:r>
              <a:rPr lang="en-US" sz="2200" dirty="0"/>
              <a:t> </a:t>
            </a:r>
            <a:r>
              <a:rPr lang="en-US" sz="2200" dirty="0" err="1"/>
              <a:t>perlakuan</a:t>
            </a:r>
            <a:r>
              <a:rPr lang="en-US" sz="2200" dirty="0"/>
              <a:t> </a:t>
            </a:r>
            <a:r>
              <a:rPr lang="en-US" sz="2200" dirty="0" err="1"/>
              <a:t>khusus</a:t>
            </a:r>
            <a:r>
              <a:rPr lang="en-US" sz="2200" dirty="0"/>
              <a:t>, </a:t>
            </a:r>
            <a:r>
              <a:rPr lang="en-US" sz="2200" dirty="0" err="1"/>
              <a:t>seperti</a:t>
            </a:r>
            <a:r>
              <a:rPr lang="en-US" sz="2200" dirty="0"/>
              <a:t> </a:t>
            </a:r>
            <a:r>
              <a:rPr lang="en-US" sz="2200" dirty="0" err="1"/>
              <a:t>membantu</a:t>
            </a:r>
            <a:r>
              <a:rPr lang="en-US" sz="2200" dirty="0"/>
              <a:t> </a:t>
            </a:r>
            <a:r>
              <a:rPr lang="en-US" sz="2200" dirty="0" err="1"/>
              <a:t>mengiklankannya</a:t>
            </a:r>
            <a:r>
              <a:rPr lang="en-US" sz="2200" dirty="0"/>
              <a:t>, </a:t>
            </a:r>
            <a:r>
              <a:rPr lang="en-US" sz="2200" dirty="0" err="1"/>
              <a:t>memberi</a:t>
            </a:r>
            <a:r>
              <a:rPr lang="en-US" sz="2200" dirty="0"/>
              <a:t> </a:t>
            </a:r>
            <a:r>
              <a:rPr lang="en-US" sz="2200" dirty="0" err="1"/>
              <a:t>diskon</a:t>
            </a:r>
            <a:r>
              <a:rPr lang="en-US" sz="2200" dirty="0"/>
              <a:t> </a:t>
            </a:r>
            <a:r>
              <a:rPr lang="en-US" sz="2200" dirty="0" err="1"/>
              <a:t>pembelian</a:t>
            </a:r>
            <a:r>
              <a:rPr lang="en-US" sz="2200" dirty="0"/>
              <a:t>. </a:t>
            </a:r>
            <a:r>
              <a:rPr lang="en-US" sz="2200" dirty="0" err="1"/>
              <a:t>Produk</a:t>
            </a:r>
            <a:r>
              <a:rPr lang="en-US" sz="2200" dirty="0"/>
              <a:t> yang </a:t>
            </a:r>
            <a:r>
              <a:rPr lang="en-US" sz="2200" dirty="0" err="1"/>
              <a:t>terlaris</a:t>
            </a:r>
            <a:r>
              <a:rPr lang="en-US" sz="2200" dirty="0"/>
              <a:t> </a:t>
            </a:r>
            <a:r>
              <a:rPr lang="en-US" sz="2200" dirty="0" err="1"/>
              <a:t>harus</a:t>
            </a:r>
            <a:r>
              <a:rPr lang="en-US" sz="2200" dirty="0"/>
              <a:t> </a:t>
            </a:r>
            <a:r>
              <a:rPr lang="en-US" sz="2200" dirty="0" err="1"/>
              <a:t>bisa</a:t>
            </a:r>
            <a:r>
              <a:rPr lang="en-US" sz="2200" dirty="0"/>
              <a:t> </a:t>
            </a:r>
            <a:r>
              <a:rPr lang="en-US" sz="2200" dirty="0" err="1"/>
              <a:t>menjag</a:t>
            </a:r>
            <a:r>
              <a:rPr lang="en-US" sz="2200" dirty="0"/>
              <a:t> </a:t>
            </a:r>
            <a:r>
              <a:rPr lang="en-US" sz="2200" dirty="0" err="1"/>
              <a:t>harga</a:t>
            </a:r>
            <a:r>
              <a:rPr lang="en-US" sz="2200" dirty="0"/>
              <a:t> </a:t>
            </a:r>
            <a:r>
              <a:rPr lang="en-US" sz="2200" dirty="0" err="1"/>
              <a:t>pasaran</a:t>
            </a:r>
            <a:r>
              <a:rPr lang="en-US" sz="2200" dirty="0"/>
              <a:t> dan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pada </a:t>
            </a:r>
            <a:r>
              <a:rPr lang="en-US" sz="2200" dirty="0" err="1"/>
              <a:t>pintu</a:t>
            </a:r>
            <a:r>
              <a:rPr lang="en-US" sz="2200" dirty="0"/>
              <a:t> </a:t>
            </a:r>
            <a:r>
              <a:rPr lang="en-US" sz="2200" dirty="0" err="1"/>
              <a:t>kedatangan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6355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27</a:t>
            </a:fld>
            <a:endParaRPr lang="en-US" noProof="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B8187AC-BF61-39FF-FA00-3624458AE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23156" y="6334202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	Northwind Traders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organisasi</a:t>
            </a:r>
            <a:r>
              <a:rPr lang="en-US" dirty="0"/>
              <a:t> </a:t>
            </a:r>
            <a:r>
              <a:rPr lang="en-US" dirty="0" err="1"/>
              <a:t>fiktif</a:t>
            </a:r>
            <a:r>
              <a:rPr lang="en-US" dirty="0"/>
              <a:t> yang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pesanan</a:t>
            </a:r>
            <a:r>
              <a:rPr lang="en-US" dirty="0"/>
              <a:t>, </a:t>
            </a:r>
            <a:r>
              <a:rPr lang="en-US" dirty="0" err="1"/>
              <a:t>produk</a:t>
            </a:r>
            <a:r>
              <a:rPr lang="en-US" dirty="0"/>
              <a:t>, </a:t>
            </a:r>
            <a:r>
              <a:rPr lang="en-US" dirty="0" err="1"/>
              <a:t>pelanggan</a:t>
            </a:r>
            <a:r>
              <a:rPr lang="en-US" dirty="0"/>
              <a:t>, </a:t>
            </a:r>
            <a:r>
              <a:rPr lang="en-US" dirty="0" err="1"/>
              <a:t>pemasok</a:t>
            </a:r>
            <a:r>
              <a:rPr lang="en-US" dirty="0"/>
              <a:t>, dan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aspek</a:t>
            </a:r>
            <a:r>
              <a:rPr lang="en-US" dirty="0"/>
              <a:t> lain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. Northwind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database yang </a:t>
            </a:r>
            <a:r>
              <a:rPr lang="en-US" dirty="0" err="1"/>
              <a:t>diberikan</a:t>
            </a:r>
            <a:r>
              <a:rPr lang="en-US" dirty="0"/>
              <a:t> oleh </a:t>
            </a:r>
            <a:r>
              <a:rPr lang="en-US" dirty="0" err="1"/>
              <a:t>microsoft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perusahaan</a:t>
            </a:r>
            <a:r>
              <a:rPr lang="en-US" dirty="0"/>
              <a:t> Northwind Traders yang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dibidang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makanan</a:t>
            </a:r>
            <a:r>
              <a:rPr lang="en-US" dirty="0"/>
              <a:t> dan </a:t>
            </a:r>
            <a:r>
              <a:rPr lang="en-US" dirty="0" err="1"/>
              <a:t>minuman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kemasan</a:t>
            </a:r>
            <a:r>
              <a:rPr lang="en-US" dirty="0"/>
              <a:t>.</a:t>
            </a:r>
          </a:p>
        </p:txBody>
      </p:sp>
      <p:pic>
        <p:nvPicPr>
          <p:cNvPr id="11" name="Picture Placeholder 10" descr="boy looking at map on the wall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72" b="72"/>
          <a:stretch/>
        </p:blipFill>
        <p:spPr/>
      </p:pic>
      <p:pic>
        <p:nvPicPr>
          <p:cNvPr id="13" name="Picture Placeholder 12" descr="boy playing with space ship toys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64C45776-B3B4-CC31-0DCE-E97DF63FA515}"/>
              </a:ext>
            </a:extLst>
          </p:cNvPr>
          <p:cNvSpPr txBox="1">
            <a:spLocks/>
          </p:cNvSpPr>
          <p:nvPr/>
        </p:nvSpPr>
        <p:spPr>
          <a:xfrm>
            <a:off x="4191000" y="64351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cap="none" spc="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Bootcamp Data Consultant by Data Science Indonesia</a:t>
            </a: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1575355"/>
            <a:ext cx="5559552" cy="2514600"/>
          </a:xfrm>
        </p:spPr>
        <p:txBody>
          <a:bodyPr>
            <a:normAutofit/>
          </a:bodyPr>
          <a:lstStyle/>
          <a:p>
            <a:r>
              <a:rPr lang="en-US" dirty="0"/>
              <a:t>Customer 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RFM (</a:t>
            </a:r>
            <a:r>
              <a:rPr lang="en-GB" sz="4000" dirty="0">
                <a:effectLst/>
                <a:ea typeface="Arial" panose="020B0604020202020204" pitchFamily="34" charset="0"/>
              </a:rPr>
              <a:t>Recency, Frequency, dan Monetary) </a:t>
            </a: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Orders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20862" y="1857375"/>
            <a:ext cx="2219446" cy="560528"/>
          </a:xfrm>
        </p:spPr>
        <p:txBody>
          <a:bodyPr/>
          <a:lstStyle/>
          <a:p>
            <a:r>
              <a:rPr lang="en-US" dirty="0"/>
              <a:t>Flowchart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0E0A687-C8FD-1917-F92F-784A4FBB066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46560" y="2471506"/>
            <a:ext cx="5429151" cy="3735772"/>
          </a:xfr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5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4651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6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C2EAE7B-05AA-677A-3CC3-AECBBB2A6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244" y="1345436"/>
            <a:ext cx="5785756" cy="4569531"/>
          </a:xfr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6329415" y="999140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6262713" y="1273805"/>
            <a:ext cx="5157787" cy="2773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 err="1"/>
              <a:t>Setelah</a:t>
            </a:r>
            <a:r>
              <a:rPr lang="en-US" sz="2200" dirty="0"/>
              <a:t> </a:t>
            </a:r>
            <a:r>
              <a:rPr lang="en-US" sz="2200" dirty="0" err="1"/>
              <a:t>dilakukan</a:t>
            </a:r>
            <a:r>
              <a:rPr lang="en-US" sz="2200" dirty="0"/>
              <a:t> query </a:t>
            </a:r>
            <a:r>
              <a:rPr lang="en-US" sz="2200" dirty="0" err="1"/>
              <a:t>RFM_Score</a:t>
            </a:r>
            <a:r>
              <a:rPr lang="en-US" sz="2200" dirty="0"/>
              <a:t> </a:t>
            </a:r>
            <a:r>
              <a:rPr lang="en-US" sz="2200" dirty="0" err="1"/>
              <a:t>maka</a:t>
            </a:r>
            <a:r>
              <a:rPr lang="en-US" sz="2200" dirty="0"/>
              <a:t> </a:t>
            </a:r>
            <a:r>
              <a:rPr lang="en-US" sz="2200" dirty="0" err="1"/>
              <a:t>didapatkan</a:t>
            </a:r>
            <a:r>
              <a:rPr lang="en-US" sz="2200" dirty="0"/>
              <a:t> </a:t>
            </a:r>
            <a:r>
              <a:rPr lang="en-US" sz="2200" dirty="0" err="1"/>
              <a:t>hasil</a:t>
            </a:r>
            <a:r>
              <a:rPr lang="en-US" sz="2200" dirty="0"/>
              <a:t> </a:t>
            </a:r>
            <a:r>
              <a:rPr lang="en-US" sz="2200" dirty="0" err="1"/>
              <a:t>tertinggi</a:t>
            </a:r>
            <a:r>
              <a:rPr lang="en-US" sz="2200" dirty="0"/>
              <a:t> (111) </a:t>
            </a:r>
            <a:r>
              <a:rPr lang="en-US" sz="2200" dirty="0" err="1"/>
              <a:t>dimana</a:t>
            </a:r>
            <a:r>
              <a:rPr lang="en-US" sz="2200" dirty="0"/>
              <a:t> </a:t>
            </a:r>
            <a:r>
              <a:rPr lang="en-US" sz="2200" dirty="0" err="1"/>
              <a:t>OrderID</a:t>
            </a:r>
            <a:r>
              <a:rPr lang="en-US" sz="2200" dirty="0"/>
              <a:t> 10802 </a:t>
            </a:r>
            <a:r>
              <a:rPr lang="en-US" sz="2200" dirty="0" err="1"/>
              <a:t>melakukan</a:t>
            </a:r>
            <a:r>
              <a:rPr lang="en-US" sz="2200" dirty="0"/>
              <a:t> </a:t>
            </a:r>
            <a:r>
              <a:rPr lang="en-US" sz="2200" dirty="0" err="1"/>
              <a:t>transaksi</a:t>
            </a:r>
            <a:r>
              <a:rPr lang="en-US" sz="2200" dirty="0"/>
              <a:t> </a:t>
            </a:r>
            <a:r>
              <a:rPr lang="en-US" sz="2200" dirty="0" err="1"/>
              <a:t>terakhir</a:t>
            </a:r>
            <a:r>
              <a:rPr lang="en-US" sz="2200" dirty="0"/>
              <a:t> pada </a:t>
            </a:r>
            <a:r>
              <a:rPr lang="en-US" sz="2200" dirty="0" err="1"/>
              <a:t>tanggal</a:t>
            </a:r>
            <a:r>
              <a:rPr lang="en-US" sz="2200" dirty="0"/>
              <a:t> 29-12-1997, </a:t>
            </a:r>
            <a:r>
              <a:rPr lang="en-US" sz="2200" dirty="0" err="1"/>
              <a:t>dengan</a:t>
            </a:r>
            <a:r>
              <a:rPr lang="en-US" sz="2200" dirty="0"/>
              <a:t> total order 4 kali dan </a:t>
            </a:r>
            <a:r>
              <a:rPr lang="en-US" sz="2200" dirty="0" err="1"/>
              <a:t>pembelian</a:t>
            </a:r>
            <a:r>
              <a:rPr lang="en-US" sz="2200" dirty="0"/>
              <a:t> 38 USD. </a:t>
            </a:r>
            <a:r>
              <a:rPr lang="en-US" sz="2200" dirty="0" err="1"/>
              <a:t>Rentang</a:t>
            </a:r>
            <a:r>
              <a:rPr lang="en-US" sz="2200" dirty="0"/>
              <a:t> </a:t>
            </a:r>
            <a:r>
              <a:rPr lang="en-US" sz="2200" dirty="0" err="1"/>
              <a:t>tanggal</a:t>
            </a:r>
            <a:r>
              <a:rPr lang="en-US" sz="2200" dirty="0"/>
              <a:t>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akhir</a:t>
            </a:r>
            <a:r>
              <a:rPr lang="en-US" sz="2200" dirty="0"/>
              <a:t> </a:t>
            </a:r>
            <a:r>
              <a:rPr lang="en-US" sz="2200" dirty="0" err="1"/>
              <a:t>desember</a:t>
            </a:r>
            <a:r>
              <a:rPr lang="en-US" sz="2200" dirty="0"/>
              <a:t> </a:t>
            </a:r>
            <a:r>
              <a:rPr lang="en-US" sz="2200" dirty="0" err="1"/>
              <a:t>tahun</a:t>
            </a:r>
            <a:r>
              <a:rPr lang="en-US" sz="2200" dirty="0"/>
              <a:t> 1997.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6262453" y="4044830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6262453" y="4426469"/>
            <a:ext cx="5157787" cy="14884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400" dirty="0"/>
              <a:t>Northwind </a:t>
            </a:r>
            <a:r>
              <a:rPr lang="en-US" sz="2400" dirty="0" err="1"/>
              <a:t>telah</a:t>
            </a:r>
            <a:r>
              <a:rPr lang="en-US" sz="2400" dirty="0"/>
              <a:t> </a:t>
            </a:r>
            <a:r>
              <a:rPr lang="en-US" sz="2400" dirty="0" err="1"/>
              <a:t>melakukan</a:t>
            </a:r>
            <a:r>
              <a:rPr lang="en-US" sz="2400" dirty="0"/>
              <a:t> </a:t>
            </a:r>
            <a:r>
              <a:rPr lang="en-US" sz="2400" dirty="0" err="1"/>
              <a:t>segmentasi</a:t>
            </a:r>
            <a:r>
              <a:rPr lang="en-US" sz="2400" dirty="0"/>
              <a:t> </a:t>
            </a:r>
            <a:r>
              <a:rPr lang="en-US" sz="2400" dirty="0" err="1"/>
              <a:t>kostumer</a:t>
            </a:r>
            <a:r>
              <a:rPr lang="en-US" sz="2400" dirty="0"/>
              <a:t>, </a:t>
            </a:r>
            <a:r>
              <a:rPr lang="en-US" sz="2400" dirty="0" err="1"/>
              <a:t>sehingga</a:t>
            </a:r>
            <a:r>
              <a:rPr lang="en-US" sz="2400" dirty="0"/>
              <a:t> </a:t>
            </a:r>
            <a:r>
              <a:rPr lang="en-US" sz="2400" dirty="0" err="1"/>
              <a:t>kedepannya</a:t>
            </a:r>
            <a:r>
              <a:rPr lang="en-US" sz="2400" dirty="0"/>
              <a:t> </a:t>
            </a:r>
            <a:r>
              <a:rPr lang="en-US" sz="2400" dirty="0" err="1"/>
              <a:t>pelanggan</a:t>
            </a:r>
            <a:r>
              <a:rPr lang="en-US" sz="2400" dirty="0"/>
              <a:t> </a:t>
            </a:r>
            <a:r>
              <a:rPr lang="en-US" sz="2400" dirty="0" err="1"/>
              <a:t>northwind</a:t>
            </a:r>
            <a:r>
              <a:rPr lang="en-US" sz="2400" dirty="0"/>
              <a:t> </a:t>
            </a:r>
            <a:r>
              <a:rPr lang="en-US" sz="2400" dirty="0" err="1"/>
              <a:t>mendapatkan</a:t>
            </a:r>
            <a:r>
              <a:rPr lang="en-US" sz="2400" dirty="0"/>
              <a:t> voucher </a:t>
            </a:r>
            <a:r>
              <a:rPr lang="en-US" sz="2400" dirty="0" err="1"/>
              <a:t>belanja</a:t>
            </a:r>
            <a:r>
              <a:rPr lang="en-US" sz="2400" dirty="0"/>
              <a:t> </a:t>
            </a:r>
            <a:r>
              <a:rPr lang="en-US" sz="2400" dirty="0" err="1"/>
              <a:t>tahun</a:t>
            </a:r>
            <a:r>
              <a:rPr lang="en-US" sz="2400" dirty="0"/>
              <a:t> </a:t>
            </a:r>
            <a:r>
              <a:rPr lang="en-US" sz="2400" dirty="0" err="1"/>
              <a:t>baru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RFM Score </a:t>
            </a:r>
            <a:r>
              <a:rPr lang="en-US" sz="2400" dirty="0" err="1"/>
              <a:t>tertinggi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73892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Kostumer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Pembelian</a:t>
            </a:r>
            <a:r>
              <a:rPr lang="en-US" dirty="0"/>
              <a:t> </a:t>
            </a:r>
            <a:r>
              <a:rPr lang="en-US" dirty="0" err="1"/>
              <a:t>Terbanyak</a:t>
            </a:r>
            <a:r>
              <a:rPr lang="en-US" dirty="0"/>
              <a:t> </a:t>
            </a:r>
            <a:r>
              <a:rPr lang="en-GB" sz="4000" dirty="0" err="1">
                <a:effectLst/>
                <a:ea typeface="Arial" panose="020B0604020202020204" pitchFamily="34" charset="0"/>
              </a:rPr>
              <a:t>Tahun</a:t>
            </a:r>
            <a:r>
              <a:rPr lang="en-GB" sz="4000" dirty="0">
                <a:effectLst/>
                <a:ea typeface="Arial" panose="020B0604020202020204" pitchFamily="34" charset="0"/>
              </a:rPr>
              <a:t> 1997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Tabel</a:t>
            </a:r>
            <a:r>
              <a:rPr lang="en-US" dirty="0"/>
              <a:t> Orders</a:t>
            </a:r>
          </a:p>
          <a:p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Order_Details</a:t>
            </a:r>
            <a:endParaRPr lang="en-US" dirty="0"/>
          </a:p>
          <a:p>
            <a:r>
              <a:rPr lang="en-US" dirty="0" err="1"/>
              <a:t>Tabel</a:t>
            </a:r>
            <a:r>
              <a:rPr lang="en-US" dirty="0"/>
              <a:t> Customers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93783" y="1942700"/>
            <a:ext cx="6358429" cy="479032"/>
          </a:xfrm>
        </p:spPr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7</a:t>
            </a:fld>
            <a:endParaRPr lang="en-US" noProof="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6152A0-91BC-21B2-A179-01DED387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3625041-0A1A-7CD8-8A55-181C803A24E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682837" y="2476138"/>
            <a:ext cx="6672552" cy="3263430"/>
          </a:xfrm>
        </p:spPr>
      </p:pic>
    </p:spTree>
    <p:extLst>
      <p:ext uri="{BB962C8B-B14F-4D97-AF65-F5344CB8AC3E}">
        <p14:creationId xmlns:p14="http://schemas.microsoft.com/office/powerpoint/2010/main" val="3981282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20" y="270695"/>
            <a:ext cx="11200559" cy="6333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Hasil </a:t>
            </a:r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8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A3E532-C816-CFBB-0683-7F82A98D3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133" y="1070291"/>
            <a:ext cx="10782667" cy="4717417"/>
          </a:xfrm>
        </p:spPr>
      </p:pic>
    </p:spTree>
    <p:extLst>
      <p:ext uri="{BB962C8B-B14F-4D97-AF65-F5344CB8AC3E}">
        <p14:creationId xmlns:p14="http://schemas.microsoft.com/office/powerpoint/2010/main" val="399587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9</a:t>
            </a:fld>
            <a:endParaRPr lang="en-US" noProof="0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7D8428-3CA4-955D-8E77-0062B3C8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dirty="0"/>
              <a:t>Bootcamp Data Consultant by Data Science Indonesia</a:t>
            </a: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A1E16D-5ACE-5E2A-7CEE-9DBB1BA05A6E}"/>
              </a:ext>
            </a:extLst>
          </p:cNvPr>
          <p:cNvSpPr txBox="1">
            <a:spLocks/>
          </p:cNvSpPr>
          <p:nvPr/>
        </p:nvSpPr>
        <p:spPr>
          <a:xfrm>
            <a:off x="6396115" y="1781038"/>
            <a:ext cx="5024385" cy="2013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D2807B9-A5F7-3ADB-1416-9C6BF45C156D}"/>
              </a:ext>
            </a:extLst>
          </p:cNvPr>
          <p:cNvSpPr txBox="1">
            <a:spLocks/>
          </p:cNvSpPr>
          <p:nvPr/>
        </p:nvSpPr>
        <p:spPr>
          <a:xfrm>
            <a:off x="748146" y="828341"/>
            <a:ext cx="1042040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 err="1"/>
              <a:t>Pembahasan</a:t>
            </a:r>
            <a:endParaRPr lang="en-US" sz="2000" b="1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94E8C68-7FE7-EF2E-AFDF-A6CF3FD5968E}"/>
              </a:ext>
            </a:extLst>
          </p:cNvPr>
          <p:cNvSpPr txBox="1">
            <a:spLocks/>
          </p:cNvSpPr>
          <p:nvPr/>
        </p:nvSpPr>
        <p:spPr>
          <a:xfrm>
            <a:off x="1066801" y="1273806"/>
            <a:ext cx="10353700" cy="2013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Pada </a:t>
            </a:r>
            <a:r>
              <a:rPr lang="en-US" sz="2200" dirty="0" err="1"/>
              <a:t>tahun</a:t>
            </a:r>
            <a:r>
              <a:rPr lang="en-US" sz="2200" dirty="0"/>
              <a:t> 1997 </a:t>
            </a:r>
            <a:r>
              <a:rPr lang="en-US" sz="2200" dirty="0" err="1"/>
              <a:t>kostumer</a:t>
            </a:r>
            <a:r>
              <a:rPr lang="en-US" sz="2200" dirty="0"/>
              <a:t> yang </a:t>
            </a:r>
            <a:r>
              <a:rPr lang="en-US" sz="2200" dirty="0" err="1"/>
              <a:t>telah</a:t>
            </a:r>
            <a:r>
              <a:rPr lang="en-US" sz="2200" dirty="0"/>
              <a:t> </a:t>
            </a:r>
            <a:r>
              <a:rPr lang="en-US" sz="2200" dirty="0" err="1"/>
              <a:t>melakukan</a:t>
            </a:r>
            <a:r>
              <a:rPr lang="en-US" sz="2200" dirty="0"/>
              <a:t>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terbanyak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QUICK-stop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pembelian</a:t>
            </a:r>
            <a:r>
              <a:rPr lang="en-US" sz="2200" dirty="0"/>
              <a:t> 61109 USD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pemesanan</a:t>
            </a:r>
            <a:r>
              <a:rPr lang="en-US" sz="2200" dirty="0"/>
              <a:t> 44 kali, </a:t>
            </a:r>
            <a:r>
              <a:rPr lang="en-US" sz="2200" dirty="0" err="1"/>
              <a:t>disusul</a:t>
            </a:r>
            <a:r>
              <a:rPr lang="en-US" sz="2200" dirty="0"/>
              <a:t> oleh Save-a-lot Markets </a:t>
            </a:r>
            <a:r>
              <a:rPr lang="en-US" sz="2200" dirty="0" err="1"/>
              <a:t>dengan</a:t>
            </a:r>
            <a:r>
              <a:rPr lang="en-US" sz="2200" dirty="0"/>
              <a:t> total </a:t>
            </a:r>
            <a:r>
              <a:rPr lang="en-US" sz="2200" dirty="0" err="1"/>
              <a:t>pemesanan</a:t>
            </a:r>
            <a:r>
              <a:rPr lang="en-US" sz="2200" dirty="0"/>
              <a:t> 64 kali dan total </a:t>
            </a:r>
            <a:r>
              <a:rPr lang="en-US" sz="2200" dirty="0" err="1"/>
              <a:t>pembelian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sedikit</a:t>
            </a:r>
            <a:r>
              <a:rPr lang="en-US" sz="2200" dirty="0"/>
              <a:t> </a:t>
            </a:r>
            <a:r>
              <a:rPr lang="en-US" sz="2200" dirty="0" err="1"/>
              <a:t>dibandingkan</a:t>
            </a:r>
            <a:r>
              <a:rPr lang="en-US" sz="2200" dirty="0"/>
              <a:t> QUICK-stop </a:t>
            </a:r>
            <a:r>
              <a:rPr lang="en-US" sz="2200" dirty="0" err="1"/>
              <a:t>yaitu</a:t>
            </a:r>
            <a:r>
              <a:rPr lang="en-US" sz="2200" dirty="0"/>
              <a:t> 57713 USD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953A042-44BE-623A-1B27-4A049DFA6C7A}"/>
              </a:ext>
            </a:extLst>
          </p:cNvPr>
          <p:cNvSpPr txBox="1">
            <a:spLocks/>
          </p:cNvSpPr>
          <p:nvPr/>
        </p:nvSpPr>
        <p:spPr>
          <a:xfrm>
            <a:off x="5043253" y="3104439"/>
            <a:ext cx="5157787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Rekomendasi</a:t>
            </a:r>
            <a:endParaRPr lang="en-US" sz="2000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5723A6A-BF6E-2151-73F9-CC1CB6F1A6A0}"/>
              </a:ext>
            </a:extLst>
          </p:cNvPr>
          <p:cNvSpPr txBox="1">
            <a:spLocks/>
          </p:cNvSpPr>
          <p:nvPr/>
        </p:nvSpPr>
        <p:spPr>
          <a:xfrm>
            <a:off x="1066800" y="3749128"/>
            <a:ext cx="10286999" cy="1737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200" dirty="0"/>
              <a:t>Karena target pasar </a:t>
            </a:r>
            <a:r>
              <a:rPr lang="en-US" sz="2200" dirty="0" err="1"/>
              <a:t>sudah</a:t>
            </a:r>
            <a:r>
              <a:rPr lang="en-US" sz="2200" dirty="0"/>
              <a:t> </a:t>
            </a:r>
            <a:r>
              <a:rPr lang="en-US" sz="2200" dirty="0" err="1"/>
              <a:t>jelas</a:t>
            </a:r>
            <a:r>
              <a:rPr lang="en-US" sz="2200" dirty="0"/>
              <a:t>, </a:t>
            </a:r>
            <a:r>
              <a:rPr lang="en-US" sz="2200" dirty="0" err="1"/>
              <a:t>northwind</a:t>
            </a:r>
            <a:r>
              <a:rPr lang="en-US" sz="2200" dirty="0"/>
              <a:t> </a:t>
            </a:r>
            <a:r>
              <a:rPr lang="en-US" sz="2200" dirty="0" err="1"/>
              <a:t>seharusnya</a:t>
            </a:r>
            <a:r>
              <a:rPr lang="en-US" sz="2200" dirty="0"/>
              <a:t> </a:t>
            </a:r>
            <a:r>
              <a:rPr lang="en-US" sz="2200" dirty="0" err="1"/>
              <a:t>menjaga</a:t>
            </a:r>
            <a:r>
              <a:rPr lang="en-US" sz="2200" dirty="0"/>
              <a:t> </a:t>
            </a:r>
            <a:r>
              <a:rPr lang="en-US" sz="2200" dirty="0" err="1"/>
              <a:t>pelanggan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memberikan</a:t>
            </a:r>
            <a:r>
              <a:rPr lang="en-US" sz="2200" dirty="0"/>
              <a:t> </a:t>
            </a:r>
            <a:r>
              <a:rPr lang="en-US" sz="2200" dirty="0" err="1"/>
              <a:t>harga</a:t>
            </a:r>
            <a:r>
              <a:rPr lang="en-US" sz="2200" dirty="0"/>
              <a:t> special, </a:t>
            </a:r>
            <a:r>
              <a:rPr lang="en-US" sz="2200" dirty="0" err="1"/>
              <a:t>menjadikannya</a:t>
            </a:r>
            <a:r>
              <a:rPr lang="en-US" sz="2200" dirty="0"/>
              <a:t> </a:t>
            </a:r>
            <a:r>
              <a:rPr lang="en-US" sz="2200" dirty="0" err="1"/>
              <a:t>pelanggan</a:t>
            </a:r>
            <a:r>
              <a:rPr lang="en-US" sz="2200" dirty="0"/>
              <a:t> </a:t>
            </a:r>
            <a:r>
              <a:rPr lang="en-US" sz="2200" dirty="0" err="1"/>
              <a:t>prioritas</a:t>
            </a:r>
            <a:r>
              <a:rPr lang="en-US" sz="2200" dirty="0"/>
              <a:t> </a:t>
            </a:r>
            <a:r>
              <a:rPr lang="en-US" sz="2200" dirty="0" err="1"/>
              <a:t>tinggi</a:t>
            </a:r>
            <a:r>
              <a:rPr lang="en-US" sz="2200" dirty="0"/>
              <a:t>, </a:t>
            </a:r>
            <a:r>
              <a:rPr lang="en-US" sz="2200" dirty="0" err="1"/>
              <a:t>memberikan</a:t>
            </a:r>
            <a:r>
              <a:rPr lang="en-US" sz="2200" dirty="0"/>
              <a:t> </a:t>
            </a:r>
            <a:r>
              <a:rPr lang="en-US" sz="2200" dirty="0" err="1"/>
              <a:t>apresiasi</a:t>
            </a:r>
            <a:r>
              <a:rPr lang="en-US" sz="2200" dirty="0"/>
              <a:t> (</a:t>
            </a:r>
            <a:r>
              <a:rPr lang="en-US" sz="2200" dirty="0" err="1"/>
              <a:t>Mengucapkan</a:t>
            </a:r>
            <a:r>
              <a:rPr lang="en-US" sz="2200" dirty="0"/>
              <a:t> </a:t>
            </a:r>
            <a:r>
              <a:rPr lang="en-US" sz="2200" dirty="0" err="1"/>
              <a:t>selamat</a:t>
            </a:r>
            <a:r>
              <a:rPr lang="en-US" sz="2200" dirty="0"/>
              <a:t> </a:t>
            </a:r>
            <a:r>
              <a:rPr lang="en-US" sz="2200" dirty="0" err="1"/>
              <a:t>hari</a:t>
            </a:r>
            <a:r>
              <a:rPr lang="en-US" sz="2200" dirty="0"/>
              <a:t> natal, </a:t>
            </a:r>
            <a:r>
              <a:rPr lang="en-US" sz="2200" dirty="0" err="1"/>
              <a:t>tahun</a:t>
            </a:r>
            <a:r>
              <a:rPr lang="en-US" sz="2200" dirty="0"/>
              <a:t> </a:t>
            </a:r>
            <a:r>
              <a:rPr lang="en-US" sz="2200" dirty="0" err="1"/>
              <a:t>baru</a:t>
            </a:r>
            <a:r>
              <a:rPr lang="en-US" sz="2200" dirty="0"/>
              <a:t>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hari</a:t>
            </a:r>
            <a:r>
              <a:rPr lang="en-US" sz="2200" dirty="0"/>
              <a:t> </a:t>
            </a:r>
            <a:r>
              <a:rPr lang="en-US" sz="2200" dirty="0" err="1"/>
              <a:t>kelarihan</a:t>
            </a:r>
            <a:r>
              <a:rPr lang="en-US" sz="2200" dirty="0"/>
              <a:t> </a:t>
            </a:r>
            <a:r>
              <a:rPr lang="en-US" sz="2200" dirty="0" err="1"/>
              <a:t>pelanggan</a:t>
            </a:r>
            <a:r>
              <a:rPr lang="en-US" sz="2200" dirty="0"/>
              <a:t>) dan </a:t>
            </a:r>
            <a:r>
              <a:rPr lang="en-US" sz="2200" dirty="0" err="1"/>
              <a:t>semuanya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dikelola</a:t>
            </a:r>
            <a:r>
              <a:rPr lang="en-US" sz="2200" dirty="0"/>
              <a:t> </a:t>
            </a:r>
            <a:r>
              <a:rPr lang="en-US" sz="2200" dirty="0" err="1"/>
              <a:t>otomatis</a:t>
            </a:r>
            <a:r>
              <a:rPr lang="en-US" sz="2200" dirty="0"/>
              <a:t> oleh </a:t>
            </a:r>
            <a:r>
              <a:rPr lang="en-US" sz="2200" dirty="0" err="1"/>
              <a:t>sistem</a:t>
            </a:r>
            <a:r>
              <a:rPr lang="en-US" sz="2200" dirty="0"/>
              <a:t> CRM (Customer Relationship Management)</a:t>
            </a:r>
          </a:p>
        </p:txBody>
      </p:sp>
    </p:spTree>
    <p:extLst>
      <p:ext uri="{BB962C8B-B14F-4D97-AF65-F5344CB8AC3E}">
        <p14:creationId xmlns:p14="http://schemas.microsoft.com/office/powerpoint/2010/main" val="321041821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D3D887-4EBB-4786-8316-C89D0BB970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13E4D1-157A-4FD3-BF11-7582A03ADF3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BBC4E2F-F3E1-4F05-9206-4E311F2B3D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974</Words>
  <Application>Microsoft Macintosh PowerPoint</Application>
  <PresentationFormat>Widescreen</PresentationFormat>
  <Paragraphs>134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Avenir Next LT Pro</vt:lpstr>
      <vt:lpstr>Calibri</vt:lpstr>
      <vt:lpstr>Tw Cen MT</vt:lpstr>
      <vt:lpstr>ShapesVTI</vt:lpstr>
      <vt:lpstr>Northwind Insight</vt:lpstr>
      <vt:lpstr>Object Analysis</vt:lpstr>
      <vt:lpstr>Introduction</vt:lpstr>
      <vt:lpstr>Customer Analysis</vt:lpstr>
      <vt:lpstr>Analisis RFM (Recency, Frequency, dan Monetary) Tahun 1997</vt:lpstr>
      <vt:lpstr>Hasil Analisis</vt:lpstr>
      <vt:lpstr>Analisis Kostumer Dengan Pembelian Terbanyak Tahun 1997</vt:lpstr>
      <vt:lpstr>Hasil Analisis</vt:lpstr>
      <vt:lpstr>PowerPoint Presentation</vt:lpstr>
      <vt:lpstr>Analisis Kota Dengan Pembelian Terbanyak Tahun 1997</vt:lpstr>
      <vt:lpstr>Hasil Analisis</vt:lpstr>
      <vt:lpstr>PowerPoint Presentation</vt:lpstr>
      <vt:lpstr>Supplier Analysis</vt:lpstr>
      <vt:lpstr>Analisis Stock yang Sudah Hampir Habis</vt:lpstr>
      <vt:lpstr>Hasil Analisis</vt:lpstr>
      <vt:lpstr>PowerPoint Presentation</vt:lpstr>
      <vt:lpstr>Analisis Supplier Dengan Penjualan Terbanyak Tahun 1997</vt:lpstr>
      <vt:lpstr>Hasil Analisis</vt:lpstr>
      <vt:lpstr>PowerPoint Presentation</vt:lpstr>
      <vt:lpstr>Product Analysis</vt:lpstr>
      <vt:lpstr>Analisis Kategori Produk Terlaris  Tahun 1997</vt:lpstr>
      <vt:lpstr>Hasil Analisis</vt:lpstr>
      <vt:lpstr>PowerPoint Presentation</vt:lpstr>
      <vt:lpstr>Analisis Produk Terlaris Tahun 1997</vt:lpstr>
      <vt:lpstr>Hasil Analisis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2020-09-02T01:08:08Z</dcterms:created>
  <dcterms:modified xsi:type="dcterms:W3CDTF">2023-01-28T19:30:22Z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